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3" r:id="rId3"/>
    <p:sldId id="419" r:id="rId4"/>
    <p:sldId id="409" r:id="rId5"/>
    <p:sldId id="426" r:id="rId6"/>
    <p:sldId id="429" r:id="rId7"/>
    <p:sldId id="430" r:id="rId8"/>
    <p:sldId id="432" r:id="rId9"/>
    <p:sldId id="433" r:id="rId10"/>
    <p:sldId id="434" r:id="rId11"/>
    <p:sldId id="422" r:id="rId12"/>
    <p:sldId id="413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7">
          <p15:clr>
            <a:srgbClr val="A4A3A4"/>
          </p15:clr>
        </p15:guide>
        <p15:guide id="2" orient="horz" pos="22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orient="horz" pos="119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5545">
          <p15:clr>
            <a:srgbClr val="A4A3A4"/>
          </p15:clr>
        </p15:guide>
        <p15:guide id="7" pos="215">
          <p15:clr>
            <a:srgbClr val="A4A3A4"/>
          </p15:clr>
        </p15:guide>
        <p15:guide id="8" pos="5204">
          <p15:clr>
            <a:srgbClr val="A4A3A4"/>
          </p15:clr>
        </p15:guide>
        <p15:guide id="9" pos="1741">
          <p15:clr>
            <a:srgbClr val="A4A3A4"/>
          </p15:clr>
        </p15:guide>
        <p15:guide id="10" pos="3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9D4"/>
    <a:srgbClr val="87DBE9"/>
    <a:srgbClr val="A2A9AC"/>
    <a:srgbClr val="6D6E71"/>
    <a:srgbClr val="EEC567"/>
    <a:srgbClr val="E6AE23"/>
    <a:srgbClr val="9D9FA2"/>
    <a:srgbClr val="414042"/>
    <a:srgbClr val="009F4F"/>
    <a:srgbClr val="6DC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1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760" y="176"/>
      </p:cViewPr>
      <p:guideLst>
        <p:guide orient="horz" pos="4087"/>
        <p:guide orient="horz" pos="220"/>
        <p:guide orient="horz" pos="3120"/>
        <p:guide orient="horz" pos="1198"/>
        <p:guide orient="horz" pos="2160"/>
        <p:guide pos="5545"/>
        <p:guide pos="215"/>
        <p:guide pos="5204"/>
        <p:guide pos="1741"/>
        <p:guide pos="3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8B5E1D-CE93-4622-9AEA-B98C3948E1E7}" type="datetimeFigureOut">
              <a:rPr lang="he-IL" smtClean="0"/>
              <a:t>י"ב.תמוז.תשפ"א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79CB0E-4A10-4A5F-BEF2-45E84EB1A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90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F9B17E-4E90-4A92-A615-D6A3D0DFA651}" type="datetimeFigureOut">
              <a:rPr lang="he-IL" smtClean="0"/>
              <a:t>י"ב.תמוז.תשפ"א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AC0329-7200-499F-8FE4-DB60350CE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1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329-7200-499F-8FE4-DB60350CE88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6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329-7200-499F-8FE4-DB60350CE88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41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329-7200-499F-8FE4-DB60350CE88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69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329-7200-499F-8FE4-DB60350CE88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27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329-7200-499F-8FE4-DB60350CE88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80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1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>
            <a:lvl1pPr algn="r" rtl="1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fld id="{F3C17ABB-07EA-4840-9131-7596CD192C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chemeClr val="accent1"/>
                </a:solidFill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609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776" y="6360952"/>
            <a:ext cx="786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מספר שקופית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1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457200" rtl="1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logy.huji.ac.il/book/&#1492;&#1502;&#1490;&#1502;&#1492;-&#1500;&#1500;&#1497;&#1502;&#1493;&#1491;&#1497;-&#1492;&#1488;&#1512;&#1490;&#1493;&#1503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mmy.rubel@mail.huji.ac.il" TargetMode="External"/><Relationship Id="rId2" Type="http://schemas.openxmlformats.org/officeDocument/2006/relationships/hyperlink" Target="http://sociology.huji.ac.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taliem@savion.huji.ac.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084" y="2318653"/>
            <a:ext cx="7585022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5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התכנית ללימודי הארגון</a:t>
            </a:r>
            <a:endParaRPr lang="en-US" sz="4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975" y="5227124"/>
            <a:ext cx="3880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המחלקה לסוציולוגיה ואנתרופולוגיה</a:t>
            </a:r>
          </a:p>
        </p:txBody>
      </p:sp>
    </p:spTree>
    <p:extLst>
      <p:ext uri="{BB962C8B-B14F-4D97-AF65-F5344CB8AC3E}">
        <p14:creationId xmlns:p14="http://schemas.microsoft.com/office/powerpoint/2010/main" val="267514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6BC45F-ABDD-DB46-B3FD-28483DD0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אתר התכנית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78970F-5536-7040-AF7D-BC014576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https://sociology.huji.ac.il/book/</a:t>
            </a:r>
            <a:r>
              <a:rPr lang="he-IL" dirty="0">
                <a:hlinkClick r:id="rId2"/>
              </a:rPr>
              <a:t>המגמה-ללימודי-הארגון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531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86" y="679927"/>
            <a:ext cx="3798352" cy="2270664"/>
          </a:xfrm>
        </p:spPr>
        <p:txBody>
          <a:bodyPr>
            <a:norm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קורסי השלמה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3CB09C5-85A9-4AAA-A75F-E7950895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6664" y="237067"/>
            <a:ext cx="2826720" cy="282672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874986" y="3540334"/>
            <a:ext cx="7762547" cy="3026004"/>
          </a:xfrm>
        </p:spPr>
        <p:txBody>
          <a:bodyPr anchor="ctr">
            <a:normAutofit/>
          </a:bodyPr>
          <a:lstStyle/>
          <a:p>
            <a:r>
              <a:rPr lang="he-IL" sz="1800" dirty="0"/>
              <a:t>מבוא לסטטיסטיקה</a:t>
            </a:r>
          </a:p>
          <a:p>
            <a:r>
              <a:rPr lang="he-IL" sz="1800" dirty="0"/>
              <a:t>מבוא לסוציולוגיה + תיאוריות סוציולוגיות</a:t>
            </a:r>
          </a:p>
          <a:p>
            <a:pPr marL="0" indent="0">
              <a:buNone/>
            </a:pPr>
            <a:r>
              <a:rPr lang="he-IL" sz="1800" u="sng" dirty="0"/>
              <a:t>או</a:t>
            </a:r>
          </a:p>
          <a:p>
            <a:r>
              <a:rPr lang="he-IL" sz="1800" dirty="0"/>
              <a:t>מבוא לאנתרופולוגיה + תיאוריות אנתרופולוגיות</a:t>
            </a:r>
          </a:p>
          <a:p>
            <a:endParaRPr lang="he-IL" sz="1800" dirty="0"/>
          </a:p>
          <a:p>
            <a:pPr marL="0" indent="0">
              <a:buNone/>
            </a:pPr>
            <a:r>
              <a:rPr lang="he-IL" sz="1800" dirty="0"/>
              <a:t>* </a:t>
            </a:r>
            <a:r>
              <a:rPr lang="he-IL" sz="1800" i="1" dirty="0"/>
              <a:t>במידה ונעשה קורס מקביל בתואר ראשון ניתן לבקש פטור.</a:t>
            </a:r>
          </a:p>
          <a:p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15739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להמשך הקשר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מידע נוסף ניתן למצוא באתר המחלקה:</a:t>
            </a:r>
            <a:r>
              <a:rPr lang="he-IL" dirty="0">
                <a:hlinkClick r:id="rId2"/>
              </a:rPr>
              <a:t>	</a:t>
            </a:r>
            <a:r>
              <a:rPr lang="en-US" dirty="0">
                <a:hlinkClick r:id="rId2"/>
              </a:rPr>
              <a:t>http://sociology.huji.ac.il</a:t>
            </a:r>
            <a:endParaRPr lang="en-US" dirty="0"/>
          </a:p>
          <a:p>
            <a:endParaRPr lang="he-IL" dirty="0"/>
          </a:p>
          <a:p>
            <a:r>
              <a:rPr lang="he-IL" dirty="0"/>
              <a:t>בשאלות ניתן לפנות במייל לדר' תמי רובל-ליפשיץ</a:t>
            </a:r>
            <a:r>
              <a:rPr lang="he-IL" dirty="0">
                <a:hlinkClick r:id="rId3"/>
              </a:rPr>
              <a:t>	</a:t>
            </a:r>
            <a:r>
              <a:rPr lang="en-US" dirty="0">
                <a:hlinkClick r:id="rId3"/>
              </a:rPr>
              <a:t>tammy.rubel@mail.huji.ac.il</a:t>
            </a:r>
            <a:r>
              <a:rPr lang="en-US" dirty="0"/>
              <a:t>	</a:t>
            </a:r>
            <a:endParaRPr lang="he-IL" dirty="0"/>
          </a:p>
          <a:p>
            <a:endParaRPr lang="he-IL" dirty="0"/>
          </a:p>
          <a:p>
            <a:r>
              <a:rPr lang="he-IL" dirty="0"/>
              <a:t>ולמנהלנית הוראה ולימודים הגב' נטלי גולדשטיין</a:t>
            </a:r>
            <a:br>
              <a:rPr lang="he-IL" dirty="0"/>
            </a:br>
            <a:r>
              <a:rPr lang="en-US" dirty="0">
                <a:hlinkClick r:id="rId4"/>
              </a:rPr>
              <a:t>nataliem@savion.huji.ac.il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08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86" y="679927"/>
            <a:ext cx="3798352" cy="2270664"/>
          </a:xfrm>
        </p:spPr>
        <p:txBody>
          <a:bodyPr>
            <a:norm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תואר שני בלימודי הארגון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תמונה 6">
            <a:extLst>
              <a:ext uri="{FF2B5EF4-FFF2-40B4-BE49-F238E27FC236}">
                <a16:creationId xmlns:a16="http://schemas.microsoft.com/office/drawing/2014/main" id="{3BAD3D09-D257-7744-92EE-511B775B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r="20708" b="3"/>
          <a:stretch/>
        </p:blipFill>
        <p:spPr>
          <a:xfrm>
            <a:off x="4954982" y="10"/>
            <a:ext cx="4189018" cy="323397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874986" y="3540334"/>
            <a:ext cx="7762547" cy="3026004"/>
          </a:xfrm>
        </p:spPr>
        <p:txBody>
          <a:bodyPr anchor="ctr">
            <a:normAutofit/>
          </a:bodyPr>
          <a:lstStyle/>
          <a:p>
            <a:r>
              <a:rPr lang="he-IL" sz="1800" dirty="0"/>
              <a:t>התכנית נוסדה ב - 1984 כמגמה לפסיכולוגיה חברתית, והוסבה לתכנית בדגש על לימודי הארגון ב – 1995.</a:t>
            </a:r>
          </a:p>
          <a:p>
            <a:r>
              <a:rPr lang="he-IL" sz="1800" dirty="0"/>
              <a:t>תכנית הלימודים מציעה התבוננות מעמיקה ועשירה ביחס למשמעות של ארגונים ולפעולה בתוכם, בקבוצה קטנה ואיכותית. </a:t>
            </a:r>
          </a:p>
          <a:p>
            <a:r>
              <a:rPr lang="he-IL" sz="1800" dirty="0"/>
              <a:t>הלימודים בתכנית מהווים בסיס להתפתחות אקדמית ומחקר ארגוני, וכן ללמידה התנסותית בתחומי הפיתוח והייעוץ הארגוני.</a:t>
            </a:r>
          </a:p>
          <a:p>
            <a:r>
              <a:rPr lang="he-IL" sz="1800" dirty="0"/>
              <a:t>בין בוגרי התכנית </a:t>
            </a:r>
            <a:r>
              <a:rPr lang="he-IL" sz="1800" dirty="0" err="1"/>
              <a:t>ישנם.ן</a:t>
            </a:r>
            <a:r>
              <a:rPr lang="he-IL" sz="1800" dirty="0"/>
              <a:t> </a:t>
            </a:r>
            <a:r>
              <a:rPr lang="he-IL" sz="1800" dirty="0" err="1"/>
              <a:t>חוקרים.ות</a:t>
            </a:r>
            <a:r>
              <a:rPr lang="he-IL" sz="1800" dirty="0"/>
              <a:t> באקדמיה, ראשי חברות ייעוץ, </a:t>
            </a:r>
            <a:r>
              <a:rPr lang="he-IL" sz="1800" dirty="0" err="1"/>
              <a:t>יועצים.ות</a:t>
            </a:r>
            <a:r>
              <a:rPr lang="he-IL" sz="1800" dirty="0"/>
              <a:t> פנים בארגונים שונים, </a:t>
            </a:r>
            <a:r>
              <a:rPr lang="he-IL" sz="1800" dirty="0" err="1"/>
              <a:t>מנהלים.ות</a:t>
            </a:r>
            <a:r>
              <a:rPr lang="he-IL" sz="1800" dirty="0"/>
              <a:t>, </a:t>
            </a:r>
            <a:r>
              <a:rPr lang="he-IL" sz="1800" dirty="0" err="1"/>
              <a:t>יזמים.ות</a:t>
            </a:r>
            <a:r>
              <a:rPr lang="he-IL" sz="1800"/>
              <a:t> ועוד.</a:t>
            </a:r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96606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9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57" y="685800"/>
            <a:ext cx="2397759" cy="2743200"/>
          </a:xfrm>
        </p:spPr>
        <p:txBody>
          <a:bodyPr anchor="t">
            <a:normAutofit/>
          </a:bodyPr>
          <a:lstStyle/>
          <a:p>
            <a:pPr algn="ctr"/>
            <a:r>
              <a:rPr lang="he-IL" sz="4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המחקר וההוראה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3248039" y="641615"/>
            <a:ext cx="5467349" cy="55334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1500" b="1" dirty="0"/>
              <a:t>פרופ' מיכל פרנקל</a:t>
            </a:r>
            <a:r>
              <a:rPr lang="he-IL" sz="1500" dirty="0"/>
              <a:t>, עוסקת במגדר ומגוון בארגונים; עבודה-משפחה, מרחב ארגוני. </a:t>
            </a:r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פרופ' עמליה אוליבר</a:t>
            </a:r>
            <a:r>
              <a:rPr lang="he-IL" sz="1500" dirty="0"/>
              <a:t>, עוסקת בחדשנות, רשתות ושיתופי פעולה בין ארגונים; תיאוריה ארגונית. </a:t>
            </a:r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פרופ' גילי דרורי</a:t>
            </a:r>
            <a:r>
              <a:rPr lang="he-IL" sz="1500" dirty="0"/>
              <a:t>, עוסקת בגלובליזציה בתחומי ארגון וניהול, מיתוג אקדמי, אסתטיקה ארגונית. </a:t>
            </a:r>
            <a:endParaRPr lang="he-IL" sz="1500" b="1" dirty="0"/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פרופ' ישראל </a:t>
            </a:r>
            <a:r>
              <a:rPr lang="he-IL" sz="1500" b="1" dirty="0" err="1"/>
              <a:t>כ"ץ</a:t>
            </a:r>
            <a:r>
              <a:rPr lang="he-IL" sz="1500" dirty="0"/>
              <a:t>, עוסק בתהליכי שינוי; זהות וקבוצות; מיתולוגיות ארגוניות; טכנולוגיה, אדם וארגון. </a:t>
            </a:r>
            <a:endParaRPr lang="he-IL" sz="1500" b="1" dirty="0"/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דר' יעל ברדה</a:t>
            </a:r>
            <a:r>
              <a:rPr lang="he-IL" sz="1500" dirty="0"/>
              <a:t>, עוסקת במשפט וחברה, ביורוקרטיה וארגונים, סוציולוגיה פוליטית, שינוי חברתי. </a:t>
            </a:r>
            <a:endParaRPr lang="he-IL" sz="1500" b="1" dirty="0"/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דר' תמי רובל-ליפשיץ</a:t>
            </a:r>
            <a:r>
              <a:rPr lang="he-IL" sz="1500" dirty="0"/>
              <a:t>, עוסקת בערכים, כוח, שותפות וקונפליקט, יצירתיות, פיתוח מנהיגות, ייעוץ ופיתוח ארגוני.</a:t>
            </a:r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  <a:p>
            <a:pPr>
              <a:lnSpc>
                <a:spcPct val="90000"/>
              </a:lnSpc>
            </a:pPr>
            <a:r>
              <a:rPr lang="he-IL" sz="1500" b="1" dirty="0"/>
              <a:t>גב׳ שלומית </a:t>
            </a:r>
            <a:r>
              <a:rPr lang="he-IL" sz="1500" b="1" dirty="0" err="1"/>
              <a:t>אורטס</a:t>
            </a:r>
            <a:r>
              <a:rPr lang="he-IL" sz="1500" dirty="0"/>
              <a:t>, דוקטורנטית במחלקה. עוסקת בייעוץ ופיתוח ארגוני, ייעוץ אישי ותהליכי שינוי אישיים וארגוניים.</a:t>
            </a:r>
          </a:p>
          <a:p>
            <a:pPr marL="0" indent="0">
              <a:lnSpc>
                <a:spcPct val="90000"/>
              </a:lnSpc>
              <a:buNone/>
            </a:pP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53547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86" y="679927"/>
            <a:ext cx="3798352" cy="2270664"/>
          </a:xfrm>
        </p:spPr>
        <p:txBody>
          <a:bodyPr>
            <a:normAutofit/>
          </a:bodyPr>
          <a:lstStyle/>
          <a:p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מבנה התכנית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תמונה 4">
            <a:extLst>
              <a:ext uri="{FF2B5EF4-FFF2-40B4-BE49-F238E27FC236}">
                <a16:creationId xmlns:a16="http://schemas.microsoft.com/office/drawing/2014/main" id="{35CD7D5F-0234-C74B-AFCB-29A3B4ED0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2" r="9415" b="3"/>
          <a:stretch/>
        </p:blipFill>
        <p:spPr>
          <a:xfrm>
            <a:off x="4954982" y="10"/>
            <a:ext cx="4189018" cy="323397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874986" y="3540334"/>
            <a:ext cx="7762547" cy="3026004"/>
          </a:xfrm>
        </p:spPr>
        <p:txBody>
          <a:bodyPr anchor="ctr">
            <a:normAutofit/>
          </a:bodyPr>
          <a:lstStyle/>
          <a:p>
            <a:r>
              <a:rPr lang="he-IL" sz="1800" dirty="0"/>
              <a:t>התכנית מאורגנת סביב שלושה אשכולות מרכזיים: תאוריה, מחקר ויישום.</a:t>
            </a:r>
          </a:p>
          <a:p>
            <a:r>
              <a:rPr lang="he-IL" sz="1800" dirty="0"/>
              <a:t>קורסי היסוד בשלושת האשכולות נלמדים בשנה א', והקורסים המתקדמים נלמדים בשנה ב'.</a:t>
            </a:r>
          </a:p>
          <a:p>
            <a:r>
              <a:rPr lang="he-IL" sz="1800" dirty="0"/>
              <a:t>הקורסים מתקיימים ביום שלישי (יום לימודים ארוך).</a:t>
            </a:r>
          </a:p>
          <a:p>
            <a:r>
              <a:rPr lang="he-IL" sz="1800" dirty="0"/>
              <a:t>בסוף שנה א', ניתן לבחור בין מסלול מחקרי (הכולל תזה), לבין מסלול לא- מחקרי (ובו עוד 4 נ"ז של קורסי בחירה).</a:t>
            </a:r>
          </a:p>
          <a:p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482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572646"/>
            <a:ext cx="8229600" cy="1143000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שנה א׳ : קורסי חובה</a:t>
            </a:r>
          </a:p>
        </p:txBody>
      </p:sp>
      <p:graphicFrame>
        <p:nvGraphicFramePr>
          <p:cNvPr id="3" name="מציין מיקום תוכן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644108"/>
              </p:ext>
            </p:extLst>
          </p:nvPr>
        </p:nvGraphicFramePr>
        <p:xfrm>
          <a:off x="559558" y="1715646"/>
          <a:ext cx="8071720" cy="3931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3297994239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44">
                  <a:extLst>
                    <a:ext uri="{9D8B030D-6E8A-4147-A177-3AD203B41FA5}">
                      <a16:colId xmlns:a16="http://schemas.microsoft.com/office/drawing/2014/main" val="26466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שעה (משוערת)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שם הקורס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נ"ז</a:t>
                      </a:r>
                    </a:p>
                    <a:p>
                      <a:pPr marL="0" algn="ctr" defTabSz="457200" rtl="0" eaLnBrk="1" latinLnBrk="0" hangingPunct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אשכול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10:30-12:00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סמינר מחקר </a:t>
                      </a:r>
                    </a:p>
                    <a:p>
                      <a:pPr algn="r" rtl="1"/>
                      <a:r>
                        <a:rPr lang="he-IL" dirty="0"/>
                        <a:t>ייעוץ ארגוני, קונפליקט</a:t>
                      </a:r>
                      <a:r>
                        <a:rPr lang="he-IL" baseline="0" dirty="0"/>
                        <a:t> ושותפות בארגונים, משפחה ועבודה, חדשנות ועוד...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12:30-14:00</a:t>
                      </a:r>
                    </a:p>
                    <a:p>
                      <a:pPr algn="ctr" rtl="1"/>
                      <a:r>
                        <a:rPr lang="he-IL" dirty="0"/>
                        <a:t>14:30-16:00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אבחון התערבות והערכה בארגונים </a:t>
                      </a:r>
                    </a:p>
                    <a:p>
                      <a:pPr algn="r" rtl="1"/>
                      <a:r>
                        <a:rPr lang="he-IL" dirty="0"/>
                        <a:t>למידה חווייתית</a:t>
                      </a:r>
                      <a:r>
                        <a:rPr lang="he-IL" baseline="0" dirty="0"/>
                        <a:t> בכיתה</a:t>
                      </a:r>
                      <a:endParaRPr lang="he-IL" dirty="0"/>
                    </a:p>
                    <a:p>
                      <a:pPr algn="r" rtl="1"/>
                      <a:r>
                        <a:rPr lang="he-IL" dirty="0"/>
                        <a:t>והתנסות מודרכת בייעוץ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dirty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יישום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16:30-18:00</a:t>
                      </a:r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תיאוריות בחקר ארגונים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מושגי מפתח להבנה של מערכות ארגוניות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dirty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תיאוריה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7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8" y="3060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קורסי חובה סמסטריאליים </a:t>
            </a:r>
          </a:p>
        </p:txBody>
      </p:sp>
      <p:graphicFrame>
        <p:nvGraphicFramePr>
          <p:cNvPr id="3" name="מציין מיקום תוכן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55183"/>
              </p:ext>
            </p:extLst>
          </p:nvPr>
        </p:nvGraphicFramePr>
        <p:xfrm>
          <a:off x="480619" y="1591962"/>
          <a:ext cx="8229599" cy="202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0744">
                  <a:extLst>
                    <a:ext uri="{9D8B030D-6E8A-4147-A177-3AD203B41FA5}">
                      <a16:colId xmlns:a16="http://schemas.microsoft.com/office/drawing/2014/main" val="3297994239"/>
                    </a:ext>
                  </a:extLst>
                </a:gridCol>
                <a:gridCol w="143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290">
                  <a:extLst>
                    <a:ext uri="{9D8B030D-6E8A-4147-A177-3AD203B41FA5}">
                      <a16:colId xmlns:a16="http://schemas.microsoft.com/office/drawing/2014/main" val="3087441309"/>
                    </a:ext>
                  </a:extLst>
                </a:gridCol>
                <a:gridCol w="23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010">
                  <a:extLst>
                    <a:ext uri="{9D8B030D-6E8A-4147-A177-3AD203B41FA5}">
                      <a16:colId xmlns:a16="http://schemas.microsoft.com/office/drawing/2014/main" val="26466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שעה (משוערת)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סמסטר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שם הקורס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נ"ז</a:t>
                      </a:r>
                    </a:p>
                    <a:p>
                      <a:pPr marL="0" algn="ctr" defTabSz="457200" rtl="0" eaLnBrk="1" latinLnBrk="0" hangingPunct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אשכול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8:30-10:00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א׳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0" dirty="0"/>
                        <a:t>שיטות מחקר  איכותניות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4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18:30-20:00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א׳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שיטות מחקר כמותניות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6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18:30-20:00</a:t>
                      </a:r>
                    </a:p>
                    <a:p>
                      <a:pPr algn="ctr" rtl="1"/>
                      <a:endParaRPr lang="he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ב׳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קריאה סוציולוגית או אנתרופולוגית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תיאוריה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5240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0CDEB4C-00E2-0046-B5E7-F89EC604015B}"/>
              </a:ext>
            </a:extLst>
          </p:cNvPr>
          <p:cNvSpPr txBox="1">
            <a:spLocks/>
          </p:cNvSpPr>
          <p:nvPr/>
        </p:nvSpPr>
        <p:spPr>
          <a:xfrm>
            <a:off x="597209" y="37566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ניתן לבחור אם לקחת קורסים אלו בשנה א׳ או ב׳ של התואר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8743F52-8B0C-564C-9ABD-E23E2540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2" r="9415" b="3"/>
          <a:stretch/>
        </p:blipFill>
        <p:spPr>
          <a:xfrm>
            <a:off x="3630304" y="4607528"/>
            <a:ext cx="2163410" cy="16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9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8" y="4338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הבחירה במסלול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D8321-A9AC-C441-AF1C-D1C0D10342F4}"/>
              </a:ext>
            </a:extLst>
          </p:cNvPr>
          <p:cNvSpPr txBox="1">
            <a:spLocks/>
          </p:cNvSpPr>
          <p:nvPr/>
        </p:nvSpPr>
        <p:spPr>
          <a:xfrm>
            <a:off x="480618" y="4953949"/>
            <a:ext cx="8349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algn="ctr"/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במסלול מחקרי יש להתחיל את שנה ב׳ עם מנחה, נושא מחקר ונתונים ראשוניים.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21EC7D5-0A04-4E45-9179-92E1CCD1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334" y="2693047"/>
            <a:ext cx="2897625" cy="2123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A58253-A9B6-F549-BF69-CC646D2A9764}"/>
              </a:ext>
            </a:extLst>
          </p:cNvPr>
          <p:cNvSpPr txBox="1">
            <a:spLocks/>
          </p:cNvSpPr>
          <p:nvPr/>
        </p:nvSpPr>
        <p:spPr>
          <a:xfrm>
            <a:off x="420676" y="1633075"/>
            <a:ext cx="8349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בסוף שנה א׳ נעשית הבחירה בין מסלול מחקרי (עם תזה) למסלול לא מחקרי (ללא תזה).</a:t>
            </a:r>
          </a:p>
          <a:p>
            <a:pPr algn="ctr"/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20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8" y="67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שנה ב׳ בתכנית: מסלול מחקרי</a:t>
            </a:r>
          </a:p>
        </p:txBody>
      </p:sp>
      <p:graphicFrame>
        <p:nvGraphicFramePr>
          <p:cNvPr id="3" name="מציין מיקום תוכן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39956"/>
              </p:ext>
            </p:extLst>
          </p:nvPr>
        </p:nvGraphicFramePr>
        <p:xfrm>
          <a:off x="1081119" y="1210678"/>
          <a:ext cx="6420341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3297994239"/>
                    </a:ext>
                  </a:extLst>
                </a:gridCol>
                <a:gridCol w="272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44">
                  <a:extLst>
                    <a:ext uri="{9D8B030D-6E8A-4147-A177-3AD203B41FA5}">
                      <a16:colId xmlns:a16="http://schemas.microsoft.com/office/drawing/2014/main" val="26466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שם הקורס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נ"ז</a:t>
                      </a:r>
                    </a:p>
                    <a:p>
                      <a:pPr marL="0" algn="ctr" defTabSz="457200" rtl="0" eaLnBrk="1" latinLnBrk="0" hangingPunct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אשכול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שיטות מחקר  מתקדמות (איכותני או כמותני)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כתיבה באקדמיה לתלמידי מוסמך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</a:rPr>
                        <a:t>קורסי בחירה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2-6</a:t>
                      </a:r>
                    </a:p>
                    <a:p>
                      <a:pPr marL="0" algn="ctr" defTabSz="457200" rtl="0" eaLnBrk="1" latinLnBrk="0" hangingPunct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תיאוריה, מחקר או יישום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7698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סה״כ 36 נ״ז בתואר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הגשת התזה: חצי שנה אחרי סיום התואר</a:t>
                      </a:r>
                      <a:r>
                        <a:rPr lang="en-US" b="1" dirty="0"/>
                        <a:t> </a:t>
                      </a:r>
                      <a:r>
                        <a:rPr lang="he-IL" b="1" dirty="0"/>
                        <a:t> (בדצמבר)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6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6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8" y="67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שנה ב׳ בתכנית: מסלול לא-מחקרי</a:t>
            </a:r>
          </a:p>
        </p:txBody>
      </p:sp>
      <p:graphicFrame>
        <p:nvGraphicFramePr>
          <p:cNvPr id="3" name="מציין מיקום תוכן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277890"/>
              </p:ext>
            </p:extLst>
          </p:nvPr>
        </p:nvGraphicFramePr>
        <p:xfrm>
          <a:off x="1081119" y="1210678"/>
          <a:ext cx="6420341" cy="3937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3297994239"/>
                    </a:ext>
                  </a:extLst>
                </a:gridCol>
                <a:gridCol w="272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44">
                  <a:extLst>
                    <a:ext uri="{9D8B030D-6E8A-4147-A177-3AD203B41FA5}">
                      <a16:colId xmlns:a16="http://schemas.microsoft.com/office/drawing/2014/main" val="26466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שם הקורס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נ"ז</a:t>
                      </a:r>
                    </a:p>
                    <a:p>
                      <a:pPr marL="0" algn="ctr" defTabSz="457200" rtl="0" eaLnBrk="1" latinLnBrk="0" hangingPunct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/>
                        <a:t>אשכול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ג׳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סמינר מחקר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b="0" dirty="0"/>
                        <a:t>מחקר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</a:rPr>
                        <a:t>קורסי בחירה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8-12</a:t>
                      </a:r>
                    </a:p>
                    <a:p>
                      <a:pPr marL="0" algn="ctr" defTabSz="457200" rtl="0" eaLnBrk="1" latinLnBrk="0" hangingPunct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תיאוריה, מחקר או יישום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7698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סה״כ 40 נ״ז לתואר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אחד מקורסי הבחירה הינו פרקטיקום במחקר, ייעוץ ופיתוח ארגוני, הנעשה בשיתוף עם הארגונים המובילים בתחום: </a:t>
                      </a:r>
                      <a:r>
                        <a:rPr lang="he-IL" b="1" dirty="0" err="1"/>
                        <a:t>דלוייט</a:t>
                      </a:r>
                      <a:r>
                        <a:rPr lang="he-IL" b="1" dirty="0"/>
                        <a:t>, לוטם, צפנת, </a:t>
                      </a:r>
                      <a:r>
                        <a:rPr lang="he-IL" b="1" dirty="0" err="1"/>
                        <a:t>ג׳ויינט</a:t>
                      </a:r>
                      <a:r>
                        <a:rPr lang="he-IL" b="1" dirty="0"/>
                        <a:t>, </a:t>
                      </a:r>
                      <a:r>
                        <a:rPr lang="he-IL" b="1" dirty="0" err="1"/>
                        <a:t>ברוקדייל</a:t>
                      </a:r>
                      <a:r>
                        <a:rPr lang="he-IL" b="1" dirty="0"/>
                        <a:t>, מפרש, צה״ל (</a:t>
                      </a:r>
                      <a:r>
                        <a:rPr lang="he-IL" b="1" dirty="0" err="1"/>
                        <a:t>ממד״ה</a:t>
                      </a:r>
                      <a:r>
                        <a:rPr lang="he-IL" b="1" dirty="0"/>
                        <a:t>), שתיל, אקורד ועוד... 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6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0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4">
      <a:dk1>
        <a:srgbClr val="000000"/>
      </a:dk1>
      <a:lt1>
        <a:srgbClr val="FFFFFF"/>
      </a:lt1>
      <a:dk2>
        <a:srgbClr val="FFFFFF"/>
      </a:dk2>
      <a:lt2>
        <a:srgbClr val="0F4049"/>
      </a:lt2>
      <a:accent1>
        <a:srgbClr val="1C6775"/>
      </a:accent1>
      <a:accent2>
        <a:srgbClr val="818984"/>
      </a:accent2>
      <a:accent3>
        <a:srgbClr val="185051"/>
      </a:accent3>
      <a:accent4>
        <a:srgbClr val="ABAF98"/>
      </a:accent4>
      <a:accent5>
        <a:srgbClr val="FFFFFF"/>
      </a:accent5>
      <a:accent6>
        <a:srgbClr val="1C67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7841</TotalTime>
  <Words>691</Words>
  <Application>Microsoft Macintosh PowerPoint</Application>
  <PresentationFormat>‫הצגה על המסך (4:3)</PresentationFormat>
  <Paragraphs>138</Paragraphs>
  <Slides>12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David</vt:lpstr>
      <vt:lpstr>Office Theme</vt:lpstr>
      <vt:lpstr>מצגת של PowerPoint‏</vt:lpstr>
      <vt:lpstr>תואר שני בלימודי הארגון</vt:lpstr>
      <vt:lpstr>סגל המחקר וההוראה</vt:lpstr>
      <vt:lpstr>מבנה התכנית</vt:lpstr>
      <vt:lpstr>שנה א׳ : קורסי חובה</vt:lpstr>
      <vt:lpstr>קורסי חובה סמסטריאליים </vt:lpstr>
      <vt:lpstr>הבחירה במסלול</vt:lpstr>
      <vt:lpstr>שנה ב׳ בתכנית: מסלול מחקרי</vt:lpstr>
      <vt:lpstr>שנה ב׳ בתכנית: מסלול לא-מחקרי</vt:lpstr>
      <vt:lpstr>אתר התכנית</vt:lpstr>
      <vt:lpstr>קורסי השלמה</vt:lpstr>
      <vt:lpstr>להמשך הקשר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דניאל ליפשיץ</cp:lastModifiedBy>
  <cp:revision>331</cp:revision>
  <cp:lastPrinted>2017-09-17T13:00:57Z</cp:lastPrinted>
  <dcterms:created xsi:type="dcterms:W3CDTF">2015-02-25T21:36:04Z</dcterms:created>
  <dcterms:modified xsi:type="dcterms:W3CDTF">2021-06-22T11:28:00Z</dcterms:modified>
</cp:coreProperties>
</file>